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93" r:id="rId3"/>
    <p:sldId id="314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0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94674"/>
  </p:normalViewPr>
  <p:slideViewPr>
    <p:cSldViewPr snapToGrid="0" snapToObjects="1">
      <p:cViewPr varScale="1">
        <p:scale>
          <a:sx n="110" d="100"/>
          <a:sy n="110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7A123-AC80-1948-A6E7-A7C55BA9CB87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E2C7C-B995-004A-B842-587E474909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73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6A6EA8-1D60-7EEF-F960-B26A559FC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3508A07-D8E4-D856-F7DB-0451E43F7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22F89CF-0382-9E13-C18F-D0488526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B2AF5-D18B-2849-B10C-B5918499676F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20641A5-9008-5593-E9F0-ED90631D1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09E8BA8-7FDE-927F-3FFA-C6E41DF27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77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EE0FE6-82E9-F2AC-4AF0-59674086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6CAB399-7DE4-941F-71D5-E4598E713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B07E3ED-E6A0-7782-FA2D-4D983F43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5EE4-B045-6241-8BCD-EB7318168667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F279C8D-3A0E-EBA4-D0FC-C24698B2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CB19856-6A96-079B-DB1B-52058DD4B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9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418E258-F247-F9C1-64D4-9A62A644F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B106132-EE31-882D-1FF1-C480DE8F82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1850808-367C-3DA1-C297-55925DD6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DA853-F7C8-7445-AD06-5626ED18FFEF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037C71-5F6B-DFED-CB5D-C332C1894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71BCBE7-3E10-A373-9247-1F73D82A6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2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23FABE-EF28-B247-B2A6-EFF219FC5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0CBCC5B-F3C8-3248-3FF9-825DF8B7A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CA9DC5A-9B16-11F9-0FAE-267E07669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94D7F-1D7B-EE48-A599-F8BF22B07F9F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038E0FD-9AF8-0816-D242-8679D58CA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839EE7A-BE79-BDF2-C8CC-902F0C014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8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0EDAC42-02C0-56A5-8F10-52FC483B7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4AABC44-2161-D3F1-4687-0F44FE3F9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EDA6274-4A4C-61E7-6F2B-713ACBED4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21438-1E2B-C849-9044-A0BC5C36F784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F3C74F-3F86-3285-35DF-AC73E5ED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98F8674-2AAF-152D-5833-04144DED2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89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538735-A6D8-E496-4520-FC692760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8C76C4D-E25B-E41C-803B-DB90ED35B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A4B83F4-B049-AC3F-B923-A44FB0C63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E913D5F-3EAB-F314-64D9-DABD3617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5A5C-108F-A54D-A7A4-70A6BF6C7A32}" type="datetime1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228AD9F-8EAE-EAC5-3B09-11B1DBDE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D68BAD4-551B-C635-C679-2C84B737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79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0BFD11-F96C-4D9B-D445-B2E8D8C9B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4B9581C-8C2B-9174-3A87-51D051ACC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3FB9A51-E5E5-A668-0C69-9831559E5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6E6259D-C0FF-D707-9D05-3A787DA45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D0BC215-D596-4C68-FDA0-A3FDE55C8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8EAE42A-EA54-F850-8E58-5C3D94584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96991-6148-214D-8DB3-882BD24DBF99}" type="datetime1">
              <a:rPr lang="ru-RU" smtClean="0"/>
              <a:t>24.08.2022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314A039-70BA-8801-40FB-1D48DC02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B1E93D7-7CC8-3952-427C-0EC76A560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99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FCCB0E-E3F3-9844-0163-F754CAFA5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53EE91E-21A3-4E9C-B21F-FA682FD5A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236F-07A5-7D44-83A7-5A75A18EE6D5}" type="datetime1">
              <a:rPr lang="ru-RU" smtClean="0"/>
              <a:t>24.08.2022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97F8883-A0DD-5B8C-A7F2-50E06B69B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42A7DCE-0A8C-6F40-F3D5-A76F65242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081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5ACD935-CC33-1890-5ED3-53633CA14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86BF4-F87A-E54D-A8D0-754AC0389152}" type="datetime1">
              <a:rPr lang="ru-RU" smtClean="0"/>
              <a:t>24.08.2022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210B568-65EF-5563-E34A-3732A1D3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EC64706-9FB2-0FCE-A25C-24DF74BE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78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A1F297B-E88D-F849-3892-200EF5892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8E5A2E-8BAB-6BA6-4B7D-B63A6943B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DABA9D0-58A8-0E35-7A9A-01C39F668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A85CAE3-8E80-5AE5-E3C9-B7697FBD3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B2D6C-0304-9E4A-A423-9D98040CBB9B}" type="datetime1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62FC8A0-9D9B-F86A-AC65-A22E3BA07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47F39EC-48C4-A305-2E06-1A806EC23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116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9B57E6-A4B6-8DD9-2573-67C3C2746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C52653D-1022-9BF4-271B-0623870BD1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B11E960-E37D-8C6E-8D67-5B780962A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14F406C-0518-23D4-36CD-E198469D4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B122C-8668-A449-B8FC-CBFC52748B2A}" type="datetime1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B4EABFF-56A5-7138-ED95-E35A04F5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2E7B224-D679-19DE-C665-0A65139C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2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A26BFC-379D-F156-28AD-81B0BECF9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C35B20C-BD16-CEAC-D498-C7399210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2A25F8-107B-B22B-BB46-6439FDE349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84787-2BEC-6049-978C-AC12F10D7102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AC3BE83-EDFE-9325-12EC-B333D1BC5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CF85470-0570-2DF7-6E23-E23BB605C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0A750-35C0-2E4C-B022-317EB2D3CF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48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smo.samregion@yande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0D00379-830C-BFB0-845D-A096F9782467}"/>
              </a:ext>
            </a:extLst>
          </p:cNvPr>
          <p:cNvSpPr/>
          <p:nvPr/>
        </p:nvSpPr>
        <p:spPr>
          <a:xfrm>
            <a:off x="1403070" y="2303039"/>
            <a:ext cx="9385860" cy="1684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Обсуждение возможности регламентации земляных работ и удаления зеленых насаждений </a:t>
            </a:r>
          </a:p>
          <a:p>
            <a:pPr algn="ctr"/>
            <a:r>
              <a:rPr lang="ru-RU" sz="3200" b="1" dirty="0">
                <a:solidFill>
                  <a:schemeClr val="tx1"/>
                </a:solidFill>
              </a:rPr>
              <a:t>в правилах благоустройства </a:t>
            </a:r>
          </a:p>
        </p:txBody>
      </p:sp>
    </p:spTree>
    <p:extLst>
      <p:ext uri="{BB962C8B-B14F-4D97-AF65-F5344CB8AC3E}">
        <p14:creationId xmlns:p14="http://schemas.microsoft.com/office/powerpoint/2010/main" val="90271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9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801384" y="311221"/>
            <a:ext cx="1066457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Вопросы для обдумывания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66696" y="2083779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По удалению зеленых насаждений</a:t>
            </a:r>
            <a:r>
              <a:rPr lang="ru-RU" sz="1600" dirty="0">
                <a:solidFill>
                  <a:schemeClr val="tx1"/>
                </a:solidFill>
              </a:rPr>
              <a:t>: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1. Планируете ли сохранить выдачу порубочного билета (по сути, это – разрешение) и (или) разрешения на пересадку деревьев и кустарников? Альтернатива этим разрешениям – уведомительный порядок.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2. Если готовы перейти на уведомительный порядок в этой сфере, то согласны ли применять термин «уведомление об удалении и (или) пересадке деревьев и кустарников»? Если нет, то как планируете назвать такое уведомление в правилах благоустройства?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3.Планируете ли взимание компенсационной стоимости за рубку (удаление) деревьев и кустарников (обратите внимание на замену термина «восстановительная стоимость», используемого в приказе Минстроя Самарской области от 12.04.2019 № 56-п на термин «компенсационная стоимость», используемый в приказе Минстроя России от 29.12.2021 № 1042/</a:t>
            </a:r>
            <a:r>
              <a:rPr lang="ru-RU" sz="1600" dirty="0" err="1">
                <a:solidFill>
                  <a:schemeClr val="tx1"/>
                </a:solidFill>
              </a:rPr>
              <a:t>пр</a:t>
            </a:r>
            <a:r>
              <a:rPr lang="ru-RU" sz="1600" dirty="0">
                <a:solidFill>
                  <a:schemeClr val="tx1"/>
                </a:solidFill>
              </a:rPr>
              <a:t> «Об утверждении методических рекомендаций по разработке норм и правил по благоустройству территорий муниципальных образований»)? 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4. Если планируете взимание компенсационной стоимости, то нужно ли устанавливать административную ответственность за неуплату компенсационной стоимости лицом, планирующим удаление деревьев и кустарников? 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5. Какие, по вашему мнению, нужны составы административных правонарушений в сфере удаления деревьев и кустарников? </a:t>
            </a:r>
          </a:p>
        </p:txBody>
      </p:sp>
    </p:spTree>
    <p:extLst>
      <p:ext uri="{BB962C8B-B14F-4D97-AF65-F5344CB8AC3E}">
        <p14:creationId xmlns:p14="http://schemas.microsoft.com/office/powerpoint/2010/main" val="141490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10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801384" y="311221"/>
            <a:ext cx="1066457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Вопросы для обдумывания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9024" y="1755006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По осуществлению земляных работ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1. Планируете ли сохранить выдачу разрешения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на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осуществление земляных работ? </a:t>
            </a:r>
          </a:p>
          <a:p>
            <a:r>
              <a:rPr lang="ru-RU" dirty="0">
                <a:solidFill>
                  <a:schemeClr val="tx1"/>
                </a:solidFill>
              </a:rPr>
              <a:t>Альтернатива разрешению – уведомительный порядок.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2. Если готовы перейти на уведомительный порядок в этой сфере, то согласны ли применять термин «уведомление об осуществлении земляных работ»? Если нет, то как планируете назвать такое уведомление в правилах благоустройства?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3. Какие, по вашему мнению, нужны составы административных правонарушений в сфере осуществления земляных работ? </a:t>
            </a:r>
          </a:p>
        </p:txBody>
      </p:sp>
    </p:spTree>
    <p:extLst>
      <p:ext uri="{BB962C8B-B14F-4D97-AF65-F5344CB8AC3E}">
        <p14:creationId xmlns:p14="http://schemas.microsoft.com/office/powerpoint/2010/main" val="37898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5D6C85B-E9C0-1029-147D-F4AD6383F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11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02433FA-CE05-29DD-1F6E-AD52D3572ED9}"/>
              </a:ext>
            </a:extLst>
          </p:cNvPr>
          <p:cNvSpPr/>
          <p:nvPr/>
        </p:nvSpPr>
        <p:spPr>
          <a:xfrm>
            <a:off x="842319" y="1706359"/>
            <a:ext cx="10511481" cy="3367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dirty="0">
                <a:solidFill>
                  <a:schemeClr val="tx1"/>
                </a:solidFill>
              </a:rPr>
              <a:t>Ответы на вопросы просим направить </a:t>
            </a:r>
            <a:endParaRPr lang="en-US" sz="3400" dirty="0" smtClean="0">
              <a:solidFill>
                <a:schemeClr val="tx1"/>
              </a:solidFill>
            </a:endParaRPr>
          </a:p>
          <a:p>
            <a:pPr algn="ctr"/>
            <a:r>
              <a:rPr lang="ru-RU" sz="3400" dirty="0" smtClean="0">
                <a:solidFill>
                  <a:schemeClr val="tx1"/>
                </a:solidFill>
              </a:rPr>
              <a:t>до </a:t>
            </a:r>
            <a:r>
              <a:rPr lang="ru-RU" sz="3400" dirty="0">
                <a:solidFill>
                  <a:schemeClr val="tx1"/>
                </a:solidFill>
              </a:rPr>
              <a:t>9 сентября 2022 года </a:t>
            </a:r>
          </a:p>
          <a:p>
            <a:pPr algn="ctr"/>
            <a:r>
              <a:rPr lang="ru-RU" sz="3400" dirty="0">
                <a:solidFill>
                  <a:schemeClr val="tx1"/>
                </a:solidFill>
              </a:rPr>
              <a:t>на </a:t>
            </a:r>
            <a:r>
              <a:rPr lang="en-US" sz="3400" dirty="0" smtClean="0">
                <a:solidFill>
                  <a:schemeClr val="tx1"/>
                </a:solidFill>
              </a:rPr>
              <a:t>E-mail:</a:t>
            </a:r>
            <a:r>
              <a:rPr lang="ru-RU" sz="3400" dirty="0">
                <a:solidFill>
                  <a:schemeClr val="tx1"/>
                </a:solidFill>
              </a:rPr>
              <a:t> </a:t>
            </a:r>
            <a:r>
              <a:rPr lang="en-US" sz="3400" dirty="0" smtClean="0">
                <a:solidFill>
                  <a:schemeClr val="tx1"/>
                </a:solidFill>
                <a:hlinkClick r:id="rId2"/>
              </a:rPr>
              <a:t>smo.samregion@yandex.ru</a:t>
            </a:r>
            <a:endParaRPr lang="en-US" sz="3400" dirty="0" smtClean="0">
              <a:solidFill>
                <a:schemeClr val="tx1"/>
              </a:solidFill>
            </a:endParaRP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28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1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2450868" y="311221"/>
            <a:ext cx="700174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Обоснование проблемы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9024" y="2013734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Из постановлений Правительства Российской Федерации, определяющих исчерпывающие процедуры в сферах строительства, выдача разрешения на осуществление земляных работ и порубочного билета исключены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Из Закона Самарской области от 12.07.2006 № 90-ГД «О градостроительной деятельности на территории Самарской области» указанные процедуры также исключены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 ближайшее время должны быть признаны утратившими силу приказы министерства строительства Самарской области от 12.04.2019 №№ 56-п, 57-п «Об утверждении порядка предоставления порубочного билета и (или) разрешения на пересадку деревьев и кустарников» и «Об утверждении порядка предоставления разрешения на осуществление земляных работ»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Согласно части 7 статьи 2 Федерального закона от 31.07.2020 № 247-ФЗ «Об обязательных требованиях в Российской Федерации» </a:t>
            </a:r>
            <a:r>
              <a:rPr lang="ru-RU" b="1" dirty="0">
                <a:solidFill>
                  <a:schemeClr val="tx1"/>
                </a:solidFill>
              </a:rPr>
              <a:t>обязательные требования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предусматривающие установление в отношении граждан и организаций разрешительных режимов</a:t>
            </a:r>
            <a:r>
              <a:rPr lang="ru-RU" dirty="0">
                <a:solidFill>
                  <a:schemeClr val="tx1"/>
                </a:solidFill>
              </a:rPr>
              <a:t> (в формах </a:t>
            </a:r>
            <a:r>
              <a:rPr lang="ru-RU" b="1" dirty="0">
                <a:solidFill>
                  <a:schemeClr val="tx1"/>
                </a:solidFill>
              </a:rPr>
              <a:t>получения согласований, заключений и иных разрешений</a:t>
            </a:r>
            <a:r>
              <a:rPr lang="ru-RU" dirty="0">
                <a:solidFill>
                  <a:schemeClr val="tx1"/>
                </a:solidFill>
              </a:rPr>
              <a:t>), </a:t>
            </a:r>
            <a:r>
              <a:rPr lang="ru-RU" b="1" dirty="0">
                <a:solidFill>
                  <a:schemeClr val="tx1"/>
                </a:solidFill>
              </a:rPr>
              <a:t>устанавливаются федеральными законами, а в случаях, определенных федеральными законами, нормативными правовыми актами Президента Российской Федерации, Правительства Российской Федерации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7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2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1058238" y="311221"/>
            <a:ext cx="10058400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Все разрешительные действия подлежат учету в едином реестре учета лицензий (разрешений) </a:t>
            </a:r>
          </a:p>
          <a:p>
            <a:pPr algn="ctr"/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0462" y="2220774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Постановлением Правительства Российской Ф от 17 августа 2022 г. №</a:t>
            </a:r>
            <a:r>
              <a:rPr lang="en" dirty="0">
                <a:solidFill>
                  <a:schemeClr val="tx1"/>
                </a:solidFill>
              </a:rPr>
              <a:t> 1431 </a:t>
            </a:r>
            <a:r>
              <a:rPr lang="ru-RU" dirty="0">
                <a:solidFill>
                  <a:schemeClr val="tx1"/>
                </a:solidFill>
              </a:rPr>
              <a:t>«О внесении изменений в некоторые акты Правительства Российской Федерации» внесены изменения в постановление Правительства Российской Федерации от 24 октября 2011 г. №</a:t>
            </a:r>
            <a:r>
              <a:rPr lang="en" dirty="0">
                <a:solidFill>
                  <a:schemeClr val="tx1"/>
                </a:solidFill>
              </a:rPr>
              <a:t> 861 </a:t>
            </a:r>
            <a:r>
              <a:rPr lang="ru-RU" dirty="0">
                <a:solidFill>
                  <a:schemeClr val="tx1"/>
                </a:solidFill>
              </a:rPr>
              <a:t>«О федеральных государственных информационных системах, обеспечивающих предоставление в электронной форме государственных и муниципальных услуг (осуществление функций)»: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 едином реестре учета лицензий (разрешений) теперь подлежат учету:</a:t>
            </a:r>
          </a:p>
          <a:p>
            <a:r>
              <a:rPr lang="ru-RU" dirty="0">
                <a:solidFill>
                  <a:schemeClr val="tx1"/>
                </a:solidFill>
              </a:rPr>
              <a:t>лицензирование;</a:t>
            </a:r>
          </a:p>
          <a:p>
            <a:r>
              <a:rPr lang="ru-RU" dirty="0">
                <a:solidFill>
                  <a:schemeClr val="tx1"/>
                </a:solidFill>
              </a:rPr>
              <a:t>аккредитация;</a:t>
            </a:r>
          </a:p>
          <a:p>
            <a:r>
              <a:rPr lang="ru-RU" dirty="0">
                <a:solidFill>
                  <a:schemeClr val="tx1"/>
                </a:solidFill>
              </a:rPr>
              <a:t>аттестация;</a:t>
            </a:r>
          </a:p>
          <a:p>
            <a:r>
              <a:rPr lang="ru-RU" dirty="0">
                <a:solidFill>
                  <a:schemeClr val="tx1"/>
                </a:solidFill>
              </a:rPr>
              <a:t>государственная регистрация;</a:t>
            </a:r>
          </a:p>
          <a:p>
            <a:r>
              <a:rPr lang="ru-RU" dirty="0">
                <a:solidFill>
                  <a:schemeClr val="tx1"/>
                </a:solidFill>
              </a:rPr>
              <a:t>включение в государственный реестр;</a:t>
            </a:r>
          </a:p>
          <a:p>
            <a:r>
              <a:rPr lang="ru-RU" dirty="0">
                <a:solidFill>
                  <a:schemeClr val="tx1"/>
                </a:solidFill>
              </a:rPr>
              <a:t>выдача заключения, свидетельства;</a:t>
            </a:r>
          </a:p>
          <a:p>
            <a:r>
              <a:rPr lang="ru-RU" b="1" dirty="0">
                <a:solidFill>
                  <a:schemeClr val="tx1"/>
                </a:solidFill>
              </a:rPr>
              <a:t>выдача разрешения </a:t>
            </a:r>
            <a:r>
              <a:rPr lang="ru-RU" dirty="0">
                <a:solidFill>
                  <a:schemeClr val="tx1"/>
                </a:solidFill>
              </a:rPr>
              <a:t>(допуска);</a:t>
            </a:r>
          </a:p>
          <a:p>
            <a:r>
              <a:rPr lang="ru-RU" dirty="0">
                <a:solidFill>
                  <a:schemeClr val="tx1"/>
                </a:solidFill>
              </a:rPr>
              <a:t>сертификация;</a:t>
            </a:r>
          </a:p>
          <a:p>
            <a:r>
              <a:rPr lang="ru-RU" b="1" dirty="0">
                <a:solidFill>
                  <a:schemeClr val="tx1"/>
                </a:solidFill>
              </a:rPr>
              <a:t>утверждение (согласование) отдельных действий или документов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выдача экспертизы</a:t>
            </a:r>
          </a:p>
          <a:p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0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3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801384" y="311221"/>
            <a:ext cx="1066457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Правила благоустройства и регламентация осуществления земляных работ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и удаления зеленых насаждений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9024" y="2465797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Часть 2 статьи 45.1 Федерального закона от 06.10.2003 № </a:t>
            </a:r>
            <a:r>
              <a:rPr lang="en" dirty="0">
                <a:solidFill>
                  <a:schemeClr val="tx1"/>
                </a:solidFill>
              </a:rPr>
              <a:t>131-</a:t>
            </a:r>
            <a:r>
              <a:rPr lang="ru-RU" dirty="0">
                <a:solidFill>
                  <a:schemeClr val="tx1"/>
                </a:solidFill>
              </a:rPr>
              <a:t>ФЗ «Об общих принципах организации местного самоуправления в Российской Федерации»: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Правила благоустройства территории муниципального образования могут регулировать вопросы: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1) </a:t>
            </a:r>
            <a:r>
              <a:rPr lang="ru-RU" b="1" dirty="0">
                <a:solidFill>
                  <a:schemeClr val="tx1"/>
                </a:solidFill>
              </a:rPr>
              <a:t>содержания территорий общего пользования и порядка пользования такими территориями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…</a:t>
            </a:r>
          </a:p>
          <a:p>
            <a:r>
              <a:rPr lang="ru-RU" dirty="0">
                <a:solidFill>
                  <a:schemeClr val="tx1"/>
                </a:solidFill>
              </a:rPr>
              <a:t>3) проектирования, размещения, содержания и восстановления элементов благоустройства, в том числе после </a:t>
            </a:r>
            <a:r>
              <a:rPr lang="ru-RU" b="1" dirty="0">
                <a:solidFill>
                  <a:schemeClr val="tx1"/>
                </a:solidFill>
              </a:rPr>
              <a:t>проведения земляных работ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…</a:t>
            </a:r>
          </a:p>
          <a:p>
            <a:r>
              <a:rPr lang="ru-RU" dirty="0">
                <a:solidFill>
                  <a:schemeClr val="tx1"/>
                </a:solidFill>
              </a:rPr>
              <a:t>5) </a:t>
            </a:r>
            <a:r>
              <a:rPr lang="ru-RU" b="1" dirty="0">
                <a:solidFill>
                  <a:schemeClr val="tx1"/>
                </a:solidFill>
              </a:rPr>
              <a:t>организации озеленения </a:t>
            </a:r>
            <a:r>
              <a:rPr lang="ru-RU" dirty="0">
                <a:solidFill>
                  <a:schemeClr val="tx1"/>
                </a:solidFill>
              </a:rPr>
              <a:t>территории муниципального образования, включая порядок создания, содержания, восстановления и охраны расположенных в границах населенных пунктов газонов, цветников и иных территорий, занятых травянистыми растениями;</a:t>
            </a:r>
          </a:p>
          <a:p>
            <a:r>
              <a:rPr lang="ru-RU" dirty="0">
                <a:solidFill>
                  <a:schemeClr val="tx1"/>
                </a:solidFill>
              </a:rPr>
              <a:t>…</a:t>
            </a:r>
          </a:p>
          <a:p>
            <a:r>
              <a:rPr lang="ru-RU" dirty="0">
                <a:solidFill>
                  <a:schemeClr val="tx1"/>
                </a:solidFill>
              </a:rPr>
              <a:t>12) </a:t>
            </a:r>
            <a:r>
              <a:rPr lang="ru-RU" b="1" dirty="0">
                <a:solidFill>
                  <a:schemeClr val="tx1"/>
                </a:solidFill>
              </a:rPr>
              <a:t>порядка проведения земляных работ</a:t>
            </a:r>
            <a:r>
              <a:rPr lang="ru-RU" dirty="0">
                <a:solidFill>
                  <a:schemeClr val="tx1"/>
                </a:solidFill>
              </a:rPr>
              <a:t>;</a:t>
            </a:r>
          </a:p>
          <a:p>
            <a:r>
              <a:rPr lang="ru-RU" dirty="0">
                <a:solidFill>
                  <a:schemeClr val="tx1"/>
                </a:solidFill>
              </a:rPr>
              <a:t>…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08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4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1777428" y="136525"/>
            <a:ext cx="8343005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Уведомительный порядок на примере зеленых насаждений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9024" y="2133426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Уведомление об удалении и (или) пересадке деревьев и кустарников на территории муниципального образования осуществляется физическими и юридическими лицами в случае планируемых удаления и (или) пересадки деревьев и кустарников </a:t>
            </a:r>
            <a:r>
              <a:rPr lang="ru-RU" sz="1600" b="1" dirty="0">
                <a:solidFill>
                  <a:schemeClr val="tx1"/>
                </a:solidFill>
              </a:rPr>
              <a:t>на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являющихся территориями общего пользования землях или земельных участках, находящихся в государственной или муниципальной собственности, в целях, не связанных со строительством (реконструкцией) объектов капитального строительства.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Уведомление об удалении или пересадке осуществляется </a:t>
            </a:r>
            <a:r>
              <a:rPr lang="ru-RU" sz="1600" b="1" dirty="0">
                <a:solidFill>
                  <a:schemeClr val="tx1"/>
                </a:solidFill>
              </a:rPr>
              <a:t>не позднее чем за 2 недели </a:t>
            </a:r>
            <a:r>
              <a:rPr lang="ru-RU" sz="1600" dirty="0">
                <a:solidFill>
                  <a:schemeClr val="tx1"/>
                </a:solidFill>
              </a:rPr>
              <a:t>до планируемого удаления (пересадки) деревьев и кустарников, за исключением удаления аварийных, больных деревьев и кустарников. </a:t>
            </a:r>
          </a:p>
          <a:p>
            <a:r>
              <a:rPr lang="ru-RU" sz="1600" dirty="0">
                <a:solidFill>
                  <a:schemeClr val="tx1"/>
                </a:solidFill>
              </a:rPr>
              <a:t>Уведомление об удалении аварийных, больных деревьев и кустарников осуществляется не позднее чем в день такого удаления. 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b="1" dirty="0">
                <a:solidFill>
                  <a:schemeClr val="tx1"/>
                </a:solidFill>
              </a:rPr>
              <a:t>В уведомлении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об удалении деревьев и кустарников должно быть указание на перечисление в местный бюджет компенсационной стоимости</a:t>
            </a:r>
            <a:r>
              <a:rPr lang="ru-RU" sz="1600" dirty="0">
                <a:solidFill>
                  <a:schemeClr val="tx1"/>
                </a:solidFill>
              </a:rPr>
              <a:t>, если в соответствии с правилами благоустройства требуется её оплата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Администрация муниципального образования </a:t>
            </a:r>
            <a:r>
              <a:rPr lang="ru-RU" sz="1600" b="1" dirty="0">
                <a:solidFill>
                  <a:schemeClr val="tx1"/>
                </a:solidFill>
              </a:rPr>
              <a:t>в течение 10 дней </a:t>
            </a:r>
            <a:r>
              <a:rPr lang="ru-RU" sz="1600" dirty="0">
                <a:solidFill>
                  <a:schemeClr val="tx1"/>
                </a:solidFill>
              </a:rPr>
              <a:t>со дня поступления в администрацию муниципального образования уведомления об удалении или пересадке: </a:t>
            </a:r>
          </a:p>
          <a:p>
            <a:r>
              <a:rPr lang="ru-RU" sz="1600" dirty="0">
                <a:solidFill>
                  <a:schemeClr val="tx1"/>
                </a:solidFill>
              </a:rPr>
              <a:t>1) проводит оценку возможности удаления и (или) пересадки деревьев и кустарников в соответствии с правилами благоустройства ;</a:t>
            </a:r>
          </a:p>
          <a:p>
            <a:r>
              <a:rPr lang="ru-RU" sz="1600" dirty="0">
                <a:solidFill>
                  <a:schemeClr val="tx1"/>
                </a:solidFill>
              </a:rPr>
              <a:t>2) </a:t>
            </a:r>
            <a:r>
              <a:rPr lang="ru-RU" sz="1600" b="1" dirty="0">
                <a:solidFill>
                  <a:schemeClr val="tx1"/>
                </a:solidFill>
              </a:rPr>
              <a:t>в случае установления нарушения требований правил благоустройства направляет заявителю письмо о недопустимости удаления и (или) пересадки деревьев и кустарников</a:t>
            </a:r>
            <a:r>
              <a:rPr lang="ru-RU" sz="1600" dirty="0">
                <a:solidFill>
                  <a:schemeClr val="tx1"/>
                </a:solidFill>
              </a:rPr>
              <a:t>.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77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5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1767154" y="23509"/>
            <a:ext cx="8343005" cy="695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Уведомительный порядок на примере земляных работ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9024" y="2369731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500" dirty="0">
              <a:solidFill>
                <a:schemeClr val="tx1"/>
              </a:solidFill>
            </a:endParaRPr>
          </a:p>
          <a:p>
            <a:r>
              <a:rPr lang="ru-RU" sz="1500" dirty="0">
                <a:solidFill>
                  <a:schemeClr val="tx1"/>
                </a:solidFill>
              </a:rPr>
              <a:t>Уведомление об осуществлении земляных работ на территории муниципального образования осуществляется физическими и юридическими лицами в случае планируемого осуществления земляных работ </a:t>
            </a:r>
            <a:r>
              <a:rPr lang="ru-RU" sz="1500" b="1" dirty="0">
                <a:solidFill>
                  <a:schemeClr val="tx1"/>
                </a:solidFill>
              </a:rPr>
              <a:t>при отсутствии разрешения на строительство на участке планируемых земляных работ:</a:t>
            </a:r>
            <a:endParaRPr lang="ru-RU" sz="1500" dirty="0">
              <a:solidFill>
                <a:schemeClr val="tx1"/>
              </a:solidFill>
            </a:endParaRPr>
          </a:p>
          <a:p>
            <a:r>
              <a:rPr lang="ru-RU" sz="1500" dirty="0">
                <a:solidFill>
                  <a:schemeClr val="tx1"/>
                </a:solidFill>
              </a:rPr>
              <a:t>1) на землях или земельных участках, находящихся в государственной или муниципальной собственности, используемых без их предоставления и установления сервитута или в целях строительства (реконструкции) в соответствии с соглашениями об установлении сервитутов;</a:t>
            </a:r>
          </a:p>
          <a:p>
            <a:r>
              <a:rPr lang="ru-RU" sz="1500" dirty="0">
                <a:solidFill>
                  <a:schemeClr val="tx1"/>
                </a:solidFill>
              </a:rPr>
              <a:t>2) на земельном участке, относящемся к общему имуществу собственников помещений в многоквартирном доме.</a:t>
            </a:r>
            <a:endParaRPr lang="ru-RU" sz="1500" b="1" dirty="0">
              <a:solidFill>
                <a:schemeClr val="tx1"/>
              </a:solidFill>
            </a:endParaRPr>
          </a:p>
          <a:p>
            <a:endParaRPr lang="ru-RU" sz="1500" b="1" dirty="0">
              <a:solidFill>
                <a:schemeClr val="tx1"/>
              </a:solidFill>
            </a:endParaRPr>
          </a:p>
          <a:p>
            <a:r>
              <a:rPr lang="ru-RU" sz="1500" dirty="0">
                <a:solidFill>
                  <a:schemeClr val="tx1"/>
                </a:solidFill>
              </a:rPr>
              <a:t>Уведомление об осуществлении земляных работ осуществляется </a:t>
            </a:r>
            <a:r>
              <a:rPr lang="ru-RU" sz="1500" b="1" dirty="0">
                <a:solidFill>
                  <a:schemeClr val="tx1"/>
                </a:solidFill>
              </a:rPr>
              <a:t>не позднее чем за 3 недели </a:t>
            </a:r>
            <a:r>
              <a:rPr lang="ru-RU" sz="1500" dirty="0">
                <a:solidFill>
                  <a:schemeClr val="tx1"/>
                </a:solidFill>
              </a:rPr>
              <a:t>до планируемого осуществления земляных работ, если проведение земляных работ не связано с устранением причин и (или) последствий аварий . </a:t>
            </a:r>
          </a:p>
          <a:p>
            <a:r>
              <a:rPr lang="ru-RU" sz="1500" dirty="0">
                <a:solidFill>
                  <a:schemeClr val="tx1"/>
                </a:solidFill>
              </a:rPr>
              <a:t>Уведомление об осуществлении земляных работ, проведение которых необходимо в результате аварий, осуществляется не позднее чем в день начала осуществления земляных работ. </a:t>
            </a:r>
          </a:p>
          <a:p>
            <a:endParaRPr lang="ru-RU" sz="1500" dirty="0">
              <a:solidFill>
                <a:schemeClr val="tx1"/>
              </a:solidFill>
            </a:endParaRPr>
          </a:p>
          <a:p>
            <a:r>
              <a:rPr lang="ru-RU" sz="1500" dirty="0">
                <a:solidFill>
                  <a:schemeClr val="tx1"/>
                </a:solidFill>
              </a:rPr>
              <a:t>Администрация муниципального образования </a:t>
            </a:r>
            <a:r>
              <a:rPr lang="ru-RU" sz="1500" b="1" dirty="0">
                <a:solidFill>
                  <a:schemeClr val="tx1"/>
                </a:solidFill>
              </a:rPr>
              <a:t>в течение 14 дней </a:t>
            </a:r>
            <a:r>
              <a:rPr lang="ru-RU" sz="1500" dirty="0">
                <a:solidFill>
                  <a:schemeClr val="tx1"/>
                </a:solidFill>
              </a:rPr>
              <a:t>со дня поступления в администрацию муниципального образования уведомления об осуществлении земляных работ: </a:t>
            </a:r>
          </a:p>
          <a:p>
            <a:r>
              <a:rPr lang="ru-RU" sz="1500" dirty="0">
                <a:solidFill>
                  <a:schemeClr val="tx1"/>
                </a:solidFill>
              </a:rPr>
              <a:t>1) проводит оценку возможности осуществления земляных работ в соответствии с правилами благоустройства;</a:t>
            </a:r>
          </a:p>
          <a:p>
            <a:r>
              <a:rPr lang="ru-RU" sz="1500" dirty="0">
                <a:solidFill>
                  <a:schemeClr val="tx1"/>
                </a:solidFill>
              </a:rPr>
              <a:t>2) </a:t>
            </a:r>
            <a:r>
              <a:rPr lang="ru-RU" sz="1500" b="1" dirty="0">
                <a:solidFill>
                  <a:schemeClr val="tx1"/>
                </a:solidFill>
              </a:rPr>
              <a:t>в случае установления нарушения требований правил благоустройства направляет заявителю письмо о недопустимости осуществления земляных работ</a:t>
            </a:r>
            <a:r>
              <a:rPr lang="ru-RU" sz="1500" dirty="0">
                <a:solidFill>
                  <a:schemeClr val="tx1"/>
                </a:solidFill>
              </a:rPr>
              <a:t>. </a:t>
            </a:r>
          </a:p>
          <a:p>
            <a:endParaRPr lang="ru-RU" sz="1500" dirty="0">
              <a:solidFill>
                <a:schemeClr val="tx1"/>
              </a:solidFill>
            </a:endParaRPr>
          </a:p>
          <a:p>
            <a:r>
              <a:rPr lang="ru-RU" sz="1500" b="1" dirty="0">
                <a:solidFill>
                  <a:schemeClr val="tx1"/>
                </a:solidFill>
              </a:rPr>
              <a:t>В случае необходимости продления проведения земляных работ заявитель направляет уведомление </a:t>
            </a:r>
            <a:r>
              <a:rPr lang="ru-RU" sz="1500" dirty="0">
                <a:solidFill>
                  <a:schemeClr val="tx1"/>
                </a:solidFill>
              </a:rPr>
              <a:t>с указанием в нем: </a:t>
            </a:r>
          </a:p>
          <a:p>
            <a:r>
              <a:rPr lang="ru-RU" sz="1500" dirty="0">
                <a:solidFill>
                  <a:schemeClr val="tx1"/>
                </a:solidFill>
              </a:rPr>
              <a:t>- новых начальных и конечных дат и времени проведения не завершенных (не начатых) мероприятий по проведению земляных работ и последующих работ по благоустройству территории, </a:t>
            </a:r>
          </a:p>
          <a:p>
            <a:r>
              <a:rPr lang="ru-RU" sz="1500" dirty="0">
                <a:solidFill>
                  <a:schemeClr val="tx1"/>
                </a:solidFill>
              </a:rPr>
              <a:t>- новой даты восстановления соответствующего земельного участка в первоначальном виде после земляных работ.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36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6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801384" y="311221"/>
            <a:ext cx="1066457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Составы административных правонарушений 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в сфере удаления зеленых насаждений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29024" y="2558264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Статья 4.26 Закона Самарской области от 01.11.2007 № 115-ГД «Об административных правонарушениях на территории Самарской области»: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b="1" dirty="0">
                <a:solidFill>
                  <a:schemeClr val="tx1"/>
                </a:solidFill>
              </a:rPr>
              <a:t>Удаление (снос), пересадка деревьев и кустарников без порубочного билета и (или) разрешения на пересадку деревьев и кустарников</a:t>
            </a:r>
            <a:r>
              <a:rPr lang="ru-RU" dirty="0">
                <a:solidFill>
                  <a:schemeClr val="tx1"/>
                </a:solidFill>
              </a:rPr>
              <a:t>, предоставляемых в порядке, установленном Законом Самарской области «О градостроительной деятельности на территории Самарской области» и органом исполнительной власти Самарской области, осуществляющим управление и обеспечивающим реализацию государственной политики в сфере строительного комплекса и градостроительной деятельности на территории Самарской области.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2. </a:t>
            </a:r>
            <a:r>
              <a:rPr lang="ru-RU" b="1" dirty="0">
                <a:solidFill>
                  <a:schemeClr val="tx1"/>
                </a:solidFill>
              </a:rPr>
              <a:t>Неосуществление удаления (сноса), пересадки деревьев и кустарников в пределах сроков, установленных в порубочном билете и (или) разрешении на пересадку деревьев и кустарников</a:t>
            </a:r>
            <a:r>
              <a:rPr lang="ru-RU" dirty="0">
                <a:solidFill>
                  <a:schemeClr val="tx1"/>
                </a:solidFill>
              </a:rPr>
              <a:t>, предоставляемых в порядке, установленном Законом Самарской области «О градостроительной деятельности на территории Самарской области» и органом исполнительной власти Самарской области, осуществляющим управление и обеспечивающим реализацию государственной политики в сфере строительного комплекса и градостроительной деятельности на территории Самарской области.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60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7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801384" y="311221"/>
            <a:ext cx="1066457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Составы административных правонарушений в сфере осуществления земляных работ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66696" y="2220774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Статья 4.2 Закона Самарской области от 01.11.2007 № 115-ГД «Об административных правонарушениях на территории Самарской области»: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1. </a:t>
            </a:r>
            <a:r>
              <a:rPr lang="ru-RU" b="1" dirty="0">
                <a:solidFill>
                  <a:schemeClr val="tx1"/>
                </a:solidFill>
              </a:rPr>
              <a:t>Неисполнение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обязанности по продлению разрешения на осуществление земляных работ</a:t>
            </a:r>
            <a:r>
              <a:rPr lang="ru-RU" dirty="0">
                <a:solidFill>
                  <a:schemeClr val="tx1"/>
                </a:solidFill>
              </a:rPr>
              <a:t> в соответствии с порядком осуществления земляных работ, установленным нормативными правовыми актами Самарской области и правилами благоустройства территории муниципального образования (далее в настоящей статье – работы, разрешение).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3. Неисполнение обязанности по направлению в уполномоченный орган местного самоуправления уведомления о проведении работ в результате аварий</a:t>
            </a:r>
            <a:r>
              <a:rPr lang="ru-RU" b="1" dirty="0">
                <a:solidFill>
                  <a:schemeClr val="tx1"/>
                </a:solidFill>
              </a:rPr>
              <a:t> в срок, установленный нормативными правовыми актами Самарской области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4. </a:t>
            </a:r>
            <a:r>
              <a:rPr lang="ru-RU" b="1" dirty="0">
                <a:solidFill>
                  <a:schemeClr val="tx1"/>
                </a:solidFill>
              </a:rPr>
              <a:t>Нарушение сроков производства работ, установленных в разрешении либо в графике проведения работ, а также неисполнение требований, содержащихся в акте, определяющем состояние элементов благоустройства до начала работ и объёмы восстановления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33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A6761F-FD3A-36AA-6E13-FE46335CC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0A750-35C0-2E4C-B022-317EB2D3CF73}" type="slidenum">
              <a:rPr lang="ru-RU" smtClean="0"/>
              <a:t>8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C6BB51-5D2D-B5DE-9351-9F5B2D65B948}"/>
              </a:ext>
            </a:extLst>
          </p:cNvPr>
          <p:cNvSpPr/>
          <p:nvPr/>
        </p:nvSpPr>
        <p:spPr>
          <a:xfrm>
            <a:off x="801384" y="311221"/>
            <a:ext cx="10664576" cy="813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Корректировка составов административных правонарушений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C0E58E1-2259-C615-CB93-A115F2B3D8E3}"/>
              </a:ext>
            </a:extLst>
          </p:cNvPr>
          <p:cNvSpPr/>
          <p:nvPr/>
        </p:nvSpPr>
        <p:spPr>
          <a:xfrm>
            <a:off x="966696" y="1909119"/>
            <a:ext cx="10333951" cy="30397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Статья 1.3.1 Кодекса Российской Федерации об административных правонарушениях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1. К ведению субъектов Российской Федерации в области законодательства об административных правонарушениях относится:</a:t>
            </a:r>
          </a:p>
          <a:p>
            <a:r>
              <a:rPr lang="ru-RU" dirty="0">
                <a:solidFill>
                  <a:schemeClr val="tx1"/>
                </a:solidFill>
              </a:rPr>
              <a:t>1) </a:t>
            </a:r>
            <a:r>
              <a:rPr lang="ru-RU" b="1" dirty="0">
                <a:solidFill>
                  <a:schemeClr val="tx1"/>
                </a:solidFill>
              </a:rPr>
              <a:t>установление законами субъектов Российской Федерации об административных правонарушениях административной ответственности за нарушение </a:t>
            </a:r>
            <a:r>
              <a:rPr lang="ru-RU" dirty="0">
                <a:solidFill>
                  <a:schemeClr val="tx1"/>
                </a:solidFill>
              </a:rPr>
              <a:t>…, </a:t>
            </a:r>
            <a:r>
              <a:rPr lang="ru-RU" b="1" dirty="0">
                <a:solidFill>
                  <a:schemeClr val="tx1"/>
                </a:solidFill>
              </a:rPr>
              <a:t>нормативных правовых актов органов местного самоуправления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12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2920</TotalTime>
  <Words>1197</Words>
  <Application>Microsoft Office PowerPoint</Application>
  <PresentationFormat>Широкоэкранный</PresentationFormat>
  <Paragraphs>128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 Славецкий</dc:creator>
  <cp:lastModifiedBy>Кужанбаева Анна Геннадьевна</cp:lastModifiedBy>
  <cp:revision>299</cp:revision>
  <dcterms:created xsi:type="dcterms:W3CDTF">2022-07-14T05:48:16Z</dcterms:created>
  <dcterms:modified xsi:type="dcterms:W3CDTF">2022-08-24T06:20:33Z</dcterms:modified>
</cp:coreProperties>
</file>